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346" r:id="rId3"/>
    <p:sldId id="257" r:id="rId4"/>
    <p:sldId id="258" r:id="rId5"/>
    <p:sldId id="260" r:id="rId6"/>
    <p:sldId id="261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47" r:id="rId16"/>
    <p:sldId id="335" r:id="rId17"/>
    <p:sldId id="336" r:id="rId18"/>
    <p:sldId id="337" r:id="rId19"/>
    <p:sldId id="343" r:id="rId20"/>
    <p:sldId id="338" r:id="rId21"/>
    <p:sldId id="339" r:id="rId22"/>
    <p:sldId id="342" r:id="rId23"/>
    <p:sldId id="34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79348" autoAdjust="0"/>
  </p:normalViewPr>
  <p:slideViewPr>
    <p:cSldViewPr>
      <p:cViewPr varScale="1">
        <p:scale>
          <a:sx n="86" d="100"/>
          <a:sy n="86" d="100"/>
        </p:scale>
        <p:origin x="19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3B150-E194-48F4-8B1D-865BD43D8067}" type="datetimeFigureOut">
              <a:rPr lang="da-DK" smtClean="0"/>
              <a:pPr/>
              <a:t>10-05-2017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CC93-EFC0-4A23-98CF-C27F075F1CD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18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02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804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735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49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16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5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043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609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8143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408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82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65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70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17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38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857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93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CC93-EFC0-4A23-98CF-C27F075F1CDD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94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610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66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09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32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255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215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71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79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82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340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936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A0E2-AD5A-4A89-877E-8B8A5361EF2E}" type="datetime1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5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pottegaard.dk/download/PSlitteratur.zi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162800" cy="1894362"/>
          </a:xfrm>
        </p:spPr>
        <p:txBody>
          <a:bodyPr>
            <a:normAutofit/>
          </a:bodyPr>
          <a:lstStyle/>
          <a:p>
            <a:r>
              <a:rPr lang="da-DK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Propensity</a:t>
            </a:r>
            <a:r>
              <a:rPr lang="da-DK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scores</a:t>
            </a:r>
            <a:br>
              <a:rPr lang="da-DK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</a:br>
            <a:endParaRPr lang="da-DK" sz="48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Anton Pottegård</a:t>
            </a:r>
          </a:p>
          <a:p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Lektor</a:t>
            </a:r>
            <a:b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Klinisk Farmakologi og Farmaci</a:t>
            </a:r>
            <a:b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Syddansk Universitet</a:t>
            </a:r>
            <a:b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da-DK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apottegaard@health.sdu.dk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869" y="1219200"/>
            <a:ext cx="63222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34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553200" cy="46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64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990600"/>
            <a:ext cx="7391400" cy="51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40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133600"/>
            <a:ext cx="7543800" cy="31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87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1031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7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11" y="1671637"/>
            <a:ext cx="79067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01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0772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4000" dirty="0">
              <a:latin typeface="Garamond" panose="02020404030301010803" pitchFamily="18" charset="0"/>
            </a:endParaRPr>
          </a:p>
          <a:p>
            <a:pPr algn="ctr">
              <a:buNone/>
            </a:pPr>
            <a:endParaRPr lang="da-DK" sz="4000" u="sng" dirty="0">
              <a:latin typeface="Garamond" panose="02020404030301010803" pitchFamily="18" charset="0"/>
            </a:endParaRPr>
          </a:p>
          <a:p>
            <a:pPr algn="ctr">
              <a:buNone/>
            </a:pPr>
            <a:r>
              <a:rPr lang="da-DK" sz="4000" b="1" dirty="0">
                <a:latin typeface="Garamond" panose="02020404030301010803" pitchFamily="18" charset="0"/>
              </a:rPr>
              <a:t>1:n, parallel, balanced nearest neighbor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5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53093"/>
            <a:ext cx="7010400" cy="542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15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4419600" cy="543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27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0" y="572294"/>
            <a:ext cx="8827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4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b="1" dirty="0">
                <a:latin typeface="Garamond" panose="02020404030301010803" pitchFamily="18" charset="0"/>
              </a:rPr>
              <a:t>Hvad er en </a:t>
            </a:r>
            <a:r>
              <a:rPr lang="da-DK" sz="3200" b="1" dirty="0" err="1">
                <a:latin typeface="Garamond" panose="02020404030301010803" pitchFamily="18" charset="0"/>
              </a:rPr>
              <a:t>confounder</a:t>
            </a:r>
            <a:r>
              <a:rPr lang="da-DK" sz="3200" b="1" dirty="0"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02" y="1295400"/>
            <a:ext cx="755419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23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http://www.theanswerpage.com/uploaded/images/statsweek7/statsWeek7_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32589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2667000"/>
            <a:ext cx="2057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err="1">
                <a:latin typeface="Garamond" panose="02020404030301010803" pitchFamily="18" charset="0"/>
              </a:rPr>
              <a:t>Disease</a:t>
            </a:r>
            <a:r>
              <a:rPr lang="da-DK" b="1" dirty="0">
                <a:latin typeface="Garamond" panose="02020404030301010803" pitchFamily="18" charset="0"/>
              </a:rPr>
              <a:t> </a:t>
            </a:r>
            <a:r>
              <a:rPr lang="da-DK" b="1" dirty="0" err="1">
                <a:latin typeface="Garamond" panose="02020404030301010803" pitchFamily="18" charset="0"/>
              </a:rPr>
              <a:t>risk</a:t>
            </a:r>
            <a:r>
              <a:rPr lang="da-DK" b="1" dirty="0">
                <a:latin typeface="Garamond" panose="02020404030301010803" pitchFamily="18" charset="0"/>
              </a:rPr>
              <a:t> scores</a:t>
            </a:r>
          </a:p>
        </p:txBody>
      </p:sp>
    </p:spTree>
    <p:extLst>
      <p:ext uri="{BB962C8B-B14F-4D97-AF65-F5344CB8AC3E}">
        <p14:creationId xmlns:p14="http://schemas.microsoft.com/office/powerpoint/2010/main" val="32897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endParaRPr lang="da-DK" dirty="0">
              <a:latin typeface="Garamond" panose="02020404030301010803" pitchFamily="18" charset="0"/>
            </a:endParaRPr>
          </a:p>
          <a:p>
            <a:endParaRPr lang="da-DK" dirty="0">
              <a:latin typeface="Garamond" panose="02020404030301010803" pitchFamily="18" charset="0"/>
            </a:endParaRPr>
          </a:p>
          <a:p>
            <a:endParaRPr lang="da-DK" dirty="0">
              <a:latin typeface="Garamond" panose="02020404030301010803" pitchFamily="18" charset="0"/>
            </a:endParaRPr>
          </a:p>
          <a:p>
            <a:endParaRPr lang="da-DK" dirty="0">
              <a:latin typeface="Garamond" panose="02020404030301010803" pitchFamily="18" charset="0"/>
            </a:endParaRPr>
          </a:p>
          <a:p>
            <a:endParaRPr lang="da-DK" dirty="0">
              <a:latin typeface="Garamond" panose="02020404030301010803" pitchFamily="18" charset="0"/>
            </a:endParaRPr>
          </a:p>
          <a:p>
            <a:endParaRPr lang="da-DK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da-DK" sz="2800" dirty="0">
                <a:latin typeface="Garamond" panose="02020404030301010803" pitchFamily="18" charset="0"/>
              </a:rPr>
              <a:t>apottegaard@health.sdu.dk</a:t>
            </a:r>
          </a:p>
          <a:p>
            <a:pPr marL="0" indent="0" algn="ctr">
              <a:buNone/>
            </a:pPr>
            <a:r>
              <a:rPr lang="da-DK" sz="2800" dirty="0">
                <a:latin typeface="Garamond" panose="02020404030301010803" pitchFamily="18" charset="0"/>
              </a:rPr>
              <a:t>www.antonpottegaard.dk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440" y="476672"/>
            <a:ext cx="4379120" cy="422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747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-762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latin typeface="Garamond" panose="02020404030301010803" pitchFamily="18" charset="0"/>
              </a:rPr>
              <a:t>Litteraturliste</a:t>
            </a:r>
            <a:br>
              <a:rPr lang="da-DK" b="1" dirty="0">
                <a:latin typeface="Garamond" panose="02020404030301010803" pitchFamily="18" charset="0"/>
              </a:rPr>
            </a:br>
            <a:r>
              <a:rPr lang="da-DK" sz="2200" dirty="0">
                <a:latin typeface="Garamond" panose="02020404030301010803" pitchFamily="18" charset="0"/>
                <a:hlinkClick r:id="rId2"/>
              </a:rPr>
              <a:t>www.antonpottegaard.dk/download/PSlitteratur.zip</a:t>
            </a:r>
            <a:r>
              <a:rPr lang="da-DK" sz="2200" dirty="0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08465"/>
              </p:ext>
            </p:extLst>
          </p:nvPr>
        </p:nvGraphicFramePr>
        <p:xfrm>
          <a:off x="457200" y="1117601"/>
          <a:ext cx="8458200" cy="551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611920143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7602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latin typeface="Garamond" panose="02020404030301010803" pitchFamily="18" charset="0"/>
                        </a:rPr>
                        <a:t>Introduktion til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Glynn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et al., BCPT 2005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Stürmer et al., JIM 2014</a:t>
                      </a:r>
                    </a:p>
                    <a:p>
                      <a:endParaRPr lang="da-DK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5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Garamond" panose="02020404030301010803" pitchFamily="18" charset="0"/>
                        </a:rPr>
                        <a:t>Valg af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Brookhart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et al., AJE 2006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0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Garamond" panose="02020404030301010803" pitchFamily="18" charset="0"/>
                        </a:rPr>
                        <a:t>Sammenligning med andre metoder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>
                          <a:latin typeface="Garamond" panose="02020404030301010803" pitchFamily="18" charset="0"/>
                        </a:rPr>
                        <a:t>Stürmer et al., JCE 2005</a:t>
                      </a:r>
                      <a:endParaRPr lang="da-DK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9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Cepeda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et al., AJE 2003</a:t>
                      </a:r>
                    </a:p>
                    <a:p>
                      <a:endParaRPr lang="da-DK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7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Garamond" panose="02020404030301010803" pitchFamily="18" charset="0"/>
                        </a:rPr>
                        <a:t>Trimming</a:t>
                      </a:r>
                      <a:endParaRPr lang="da-DK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Stürmer et al., AJE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613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>
                          <a:latin typeface="Garamond" panose="02020404030301010803" pitchFamily="18" charset="0"/>
                        </a:rPr>
                        <a:t>Kurth et al., AJE 2005</a:t>
                      </a:r>
                    </a:p>
                    <a:p>
                      <a:endParaRPr lang="da-DK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4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latin typeface="Garamond" panose="02020404030301010803" pitchFamily="18" charset="0"/>
                        </a:rPr>
                        <a:t>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Rassen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et al., PDS 2012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4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latin typeface="Garamond" panose="02020404030301010803" pitchFamily="18" charset="0"/>
                        </a:rPr>
                        <a:t>High-dimensional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>
                          <a:latin typeface="Garamond" panose="02020404030301010803" pitchFamily="18" charset="0"/>
                        </a:rPr>
                        <a:t>Schneeweiss et al., </a:t>
                      </a:r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Epidemiology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2009</a:t>
                      </a:r>
                      <a:endParaRPr lang="da-DK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07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>
                          <a:latin typeface="Garamond" panose="02020404030301010803" pitchFamily="18" charset="0"/>
                        </a:rPr>
                        <a:t>Hallas &amp; Pottegård, BCPT 2017</a:t>
                      </a:r>
                    </a:p>
                    <a:p>
                      <a:endParaRPr lang="da-DK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latin typeface="Garamond" panose="02020404030301010803" pitchFamily="18" charset="0"/>
                        </a:rPr>
                        <a:t>Justering for ’</a:t>
                      </a:r>
                      <a:r>
                        <a:rPr lang="da-DK" sz="2000" dirty="0" err="1">
                          <a:latin typeface="Garamond" panose="02020404030301010803" pitchFamily="18" charset="0"/>
                        </a:rPr>
                        <a:t>unmeasured</a:t>
                      </a:r>
                      <a:r>
                        <a:rPr lang="da-DK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a-DK" sz="2000" dirty="0" err="1">
                          <a:latin typeface="Garamond" panose="02020404030301010803" pitchFamily="18" charset="0"/>
                        </a:rPr>
                        <a:t>confounding</a:t>
                      </a:r>
                      <a:r>
                        <a:rPr lang="da-DK" sz="2000" dirty="0">
                          <a:latin typeface="Garamond" panose="02020404030301010803" pitchFamily="18" charset="0"/>
                        </a:rPr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Schneeweis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et al., </a:t>
                      </a:r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Epidemiology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2009</a:t>
                      </a:r>
                    </a:p>
                    <a:p>
                      <a:endParaRPr lang="da-DK" sz="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36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Garamond" panose="02020404030301010803" pitchFamily="18" charset="0"/>
                        </a:rPr>
                        <a:t>Disease</a:t>
                      </a:r>
                      <a:r>
                        <a:rPr lang="da-DK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a-DK" sz="2000" dirty="0" err="1">
                          <a:latin typeface="Garamond" panose="02020404030301010803" pitchFamily="18" charset="0"/>
                        </a:rPr>
                        <a:t>risk</a:t>
                      </a:r>
                      <a:r>
                        <a:rPr lang="da-DK" sz="2000" dirty="0">
                          <a:latin typeface="Garamond" panose="02020404030301010803" pitchFamily="18" charset="0"/>
                        </a:rPr>
                        <a:t>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 err="1">
                          <a:latin typeface="Garamond" panose="02020404030301010803" pitchFamily="18" charset="0"/>
                        </a:rPr>
                        <a:t>Glynn</a:t>
                      </a:r>
                      <a:r>
                        <a:rPr lang="da-DK" sz="2000" b="1" dirty="0">
                          <a:latin typeface="Garamond" panose="02020404030301010803" pitchFamily="18" charset="0"/>
                        </a:rPr>
                        <a:t> et al., PDS 2012 </a:t>
                      </a:r>
                      <a:endParaRPr lang="da-DK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2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theanswerpage.com/uploaded/images/statsweek7/statsWeek7_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32589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2667000"/>
            <a:ext cx="2057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667000"/>
            <a:ext cx="2057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51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098" y="365126"/>
            <a:ext cx="7886700" cy="1325563"/>
          </a:xfrm>
        </p:spPr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8" y="1825625"/>
            <a:ext cx="7886700" cy="435133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85076"/>
            <a:ext cx="6691616" cy="453467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436" y="1086935"/>
            <a:ext cx="1862556" cy="4534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://www.theanswerpage.com/uploaded/images/statsweek7/statsWeek7_1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32589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2667000"/>
            <a:ext cx="2057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667000"/>
            <a:ext cx="2057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51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a-DK" dirty="0">
              <a:latin typeface="Garamond" panose="02020404030301010803" pitchFamily="18" charset="0"/>
            </a:endParaRPr>
          </a:p>
          <a:p>
            <a:pPr algn="ctr">
              <a:buNone/>
            </a:pPr>
            <a:endParaRPr lang="da-DK" dirty="0">
              <a:latin typeface="Garamond" panose="02020404030301010803" pitchFamily="18" charset="0"/>
            </a:endParaRPr>
          </a:p>
          <a:p>
            <a:pPr algn="ctr">
              <a:buNone/>
            </a:pPr>
            <a:r>
              <a:rPr lang="da-DK" dirty="0">
                <a:latin typeface="Garamond" panose="02020404030301010803" pitchFamily="18" charset="0"/>
              </a:rPr>
              <a:t>TID TIL ET EKSEMPEL...!</a:t>
            </a:r>
          </a:p>
          <a:p>
            <a:pPr algn="ctr">
              <a:buNone/>
            </a:pPr>
            <a:r>
              <a:rPr lang="da-DK" sz="1400" dirty="0">
                <a:latin typeface="Garamond" panose="02020404030301010803" pitchFamily="18" charset="0"/>
              </a:rPr>
              <a:t>(program1.do)</a:t>
            </a:r>
          </a:p>
          <a:p>
            <a:pPr algn="ctr">
              <a:buNone/>
            </a:pPr>
            <a:endParaRPr lang="da-DK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8746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dirty="0">
                <a:latin typeface="Garamond" panose="02020404030301010803" pitchFamily="18" charset="0"/>
              </a:rPr>
              <a:t>Matching </a:t>
            </a:r>
          </a:p>
          <a:p>
            <a:pPr marL="0" indent="0" algn="ctr">
              <a:buNone/>
            </a:pPr>
            <a:r>
              <a:rPr lang="da-DK" sz="3600" dirty="0">
                <a:latin typeface="Garamond" panose="02020404030301010803" pitchFamily="18" charset="0"/>
              </a:rPr>
              <a:t>Regression</a:t>
            </a:r>
          </a:p>
          <a:p>
            <a:pPr marL="0" indent="0" algn="ctr">
              <a:buNone/>
            </a:pPr>
            <a:r>
              <a:rPr lang="da-DK" sz="3600" dirty="0">
                <a:latin typeface="Garamond" panose="02020404030301010803" pitchFamily="18" charset="0"/>
              </a:rPr>
              <a:t>Stratificering</a:t>
            </a:r>
          </a:p>
          <a:p>
            <a:pPr marL="0" indent="0" algn="ctr">
              <a:buNone/>
            </a:pPr>
            <a:r>
              <a:rPr lang="da-DK" sz="3600" dirty="0">
                <a:latin typeface="Garamond" panose="02020404030301010803" pitchFamily="18" charset="0"/>
              </a:rPr>
              <a:t>IPTW</a:t>
            </a:r>
          </a:p>
          <a:p>
            <a:pPr marL="0" indent="0" algn="ctr">
              <a:buNone/>
            </a:pPr>
            <a:r>
              <a:rPr lang="da-DK" sz="3600" dirty="0">
                <a:latin typeface="Garamond" panose="02020404030301010803" pitchFamily="18" charset="0"/>
              </a:rPr>
              <a:t>... kombinationer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kstboks 1"/>
          <p:cNvSpPr txBox="1"/>
          <p:nvPr/>
        </p:nvSpPr>
        <p:spPr>
          <a:xfrm>
            <a:off x="2126189" y="4876800"/>
            <a:ext cx="511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Se  i øvrigt Stürmer et al., JIM 2014</a:t>
            </a:r>
          </a:p>
        </p:txBody>
      </p:sp>
    </p:spTree>
    <p:extLst>
      <p:ext uri="{BB962C8B-B14F-4D97-AF65-F5344CB8AC3E}">
        <p14:creationId xmlns:p14="http://schemas.microsoft.com/office/powerpoint/2010/main" val="207648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181600" cy="69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pPr algn="ctr">
              <a:buNone/>
            </a:pPr>
            <a:r>
              <a:rPr lang="da-DK" sz="3200" dirty="0">
                <a:latin typeface="Garamond" panose="02020404030301010803" pitchFamily="18" charset="0"/>
              </a:rPr>
              <a:t>Eksempler på PS-nødvendighed?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2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191</Words>
  <Application>Microsoft Office PowerPoint</Application>
  <PresentationFormat>Skærmshow (4:3)</PresentationFormat>
  <Paragraphs>97</Paragraphs>
  <Slides>23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Office-tema</vt:lpstr>
      <vt:lpstr>Propensity scores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Disease risk scores</vt:lpstr>
      <vt:lpstr>PowerPoint-præsentation</vt:lpstr>
      <vt:lpstr>Litteraturliste www.antonpottegaard.dk/download/PSlitteratur.zip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</dc:creator>
  <cp:lastModifiedBy>Anton Pottegård</cp:lastModifiedBy>
  <cp:revision>173</cp:revision>
  <dcterms:created xsi:type="dcterms:W3CDTF">2006-08-16T00:00:00Z</dcterms:created>
  <dcterms:modified xsi:type="dcterms:W3CDTF">2017-05-10T10:35:48Z</dcterms:modified>
</cp:coreProperties>
</file>