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9"/>
  </p:notesMasterIdLst>
  <p:sldIdLst>
    <p:sldId id="256" r:id="rId2"/>
    <p:sldId id="262" r:id="rId3"/>
    <p:sldId id="322" r:id="rId4"/>
    <p:sldId id="323" r:id="rId5"/>
    <p:sldId id="308" r:id="rId6"/>
    <p:sldId id="295" r:id="rId7"/>
    <p:sldId id="271" r:id="rId8"/>
    <p:sldId id="274" r:id="rId9"/>
    <p:sldId id="275" r:id="rId10"/>
    <p:sldId id="277" r:id="rId11"/>
    <p:sldId id="273" r:id="rId12"/>
    <p:sldId id="260" r:id="rId13"/>
    <p:sldId id="297" r:id="rId14"/>
    <p:sldId id="276" r:id="rId15"/>
    <p:sldId id="278" r:id="rId16"/>
    <p:sldId id="269" r:id="rId17"/>
    <p:sldId id="281" r:id="rId18"/>
    <p:sldId id="282" r:id="rId19"/>
    <p:sldId id="280" r:id="rId20"/>
    <p:sldId id="300" r:id="rId21"/>
    <p:sldId id="299" r:id="rId22"/>
    <p:sldId id="284" r:id="rId23"/>
    <p:sldId id="304" r:id="rId24"/>
    <p:sldId id="261" r:id="rId25"/>
    <p:sldId id="287" r:id="rId26"/>
    <p:sldId id="285" r:id="rId27"/>
    <p:sldId id="264" r:id="rId28"/>
    <p:sldId id="288" r:id="rId29"/>
    <p:sldId id="302" r:id="rId30"/>
    <p:sldId id="289" r:id="rId31"/>
    <p:sldId id="290" r:id="rId32"/>
    <p:sldId id="291" r:id="rId33"/>
    <p:sldId id="292" r:id="rId34"/>
    <p:sldId id="293" r:id="rId35"/>
    <p:sldId id="317" r:id="rId36"/>
    <p:sldId id="301" r:id="rId37"/>
    <p:sldId id="309" r:id="rId38"/>
    <p:sldId id="303" r:id="rId39"/>
    <p:sldId id="294" r:id="rId40"/>
    <p:sldId id="310" r:id="rId41"/>
    <p:sldId id="313" r:id="rId42"/>
    <p:sldId id="311" r:id="rId43"/>
    <p:sldId id="315" r:id="rId44"/>
    <p:sldId id="319" r:id="rId45"/>
    <p:sldId id="320" r:id="rId46"/>
    <p:sldId id="316" r:id="rId47"/>
    <p:sldId id="327" r:id="rId4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 autoAdjust="0"/>
    <p:restoredTop sz="84069" autoAdjust="0"/>
  </p:normalViewPr>
  <p:slideViewPr>
    <p:cSldViewPr>
      <p:cViewPr varScale="1">
        <p:scale>
          <a:sx n="93" d="100"/>
          <a:sy n="93" d="100"/>
        </p:scale>
        <p:origin x="23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3174603174604"/>
          <c:y val="7.6923076923076941E-2"/>
          <c:w val="0.8396825396825397"/>
          <c:h val="0.7596153846153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kvt.</c:v>
                </c:pt>
              </c:strCache>
            </c:strRef>
          </c:tx>
          <c:spPr>
            <a:solidFill>
              <a:schemeClr val="accent1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kvt.</c:v>
                </c:pt>
              </c:strCache>
            </c:strRef>
          </c:tx>
          <c:spPr>
            <a:solidFill>
              <a:schemeClr val="accent2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4. kvar</c:v>
                </c:pt>
              </c:strCache>
            </c:strRef>
          </c:tx>
          <c:spPr>
            <a:solidFill>
              <a:schemeClr val="hlink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114456"/>
        <c:axId val="358113672"/>
      </c:barChart>
      <c:catAx>
        <c:axId val="35811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358113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113672"/>
        <c:scaling>
          <c:orientation val="minMax"/>
          <c:max val="15"/>
          <c:min val="0"/>
        </c:scaling>
        <c:delete val="0"/>
        <c:axPos val="l"/>
        <c:majorGridlines>
          <c:spPr>
            <a:ln w="386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Sedation</a:t>
                </a:r>
              </a:p>
            </c:rich>
          </c:tx>
          <c:layout>
            <c:manualLayout>
              <c:xMode val="edge"/>
              <c:yMode val="edge"/>
              <c:x val="1.7460317460317468E-2"/>
              <c:y val="0.32211538461538469"/>
            </c:manualLayout>
          </c:layout>
          <c:overlay val="0"/>
          <c:spPr>
            <a:noFill/>
            <a:ln w="309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358114456"/>
        <c:crosses val="autoZero"/>
        <c:crossBetween val="between"/>
        <c:maj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3174603174604"/>
          <c:y val="7.6923076923076927E-2"/>
          <c:w val="0.8396825396825397"/>
          <c:h val="0.7596153846153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kvt.</c:v>
                </c:pt>
              </c:strCache>
            </c:strRef>
          </c:tx>
          <c:spPr>
            <a:solidFill>
              <a:schemeClr val="accent1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kvt.</c:v>
                </c:pt>
              </c:strCache>
            </c:strRef>
          </c:tx>
          <c:spPr>
            <a:solidFill>
              <a:schemeClr val="accent2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4. kvar</c:v>
                </c:pt>
              </c:strCache>
            </c:strRef>
          </c:tx>
          <c:spPr>
            <a:solidFill>
              <a:schemeClr val="hlink"/>
            </a:solidFill>
            <a:ln w="1545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 alene</c:v>
                </c:pt>
                <c:pt idx="1">
                  <c:v>B alene</c:v>
                </c:pt>
                <c:pt idx="2">
                  <c:v>A+B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8112496"/>
        <c:axId val="358115240"/>
      </c:barChart>
      <c:catAx>
        <c:axId val="35811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358115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115240"/>
        <c:scaling>
          <c:orientation val="minMax"/>
          <c:max val="15"/>
          <c:min val="0"/>
        </c:scaling>
        <c:delete val="0"/>
        <c:axPos val="l"/>
        <c:majorGridlines>
          <c:spPr>
            <a:ln w="386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a-DK"/>
                  <a:t>Sedation</a:t>
                </a:r>
              </a:p>
            </c:rich>
          </c:tx>
          <c:layout>
            <c:manualLayout>
              <c:xMode val="edge"/>
              <c:yMode val="edge"/>
              <c:x val="1.7460317460317461E-2"/>
              <c:y val="0.32211538461538469"/>
            </c:manualLayout>
          </c:layout>
          <c:overlay val="0"/>
          <c:spPr>
            <a:noFill/>
            <a:ln w="3090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a-DK"/>
          </a:p>
        </c:txPr>
        <c:crossAx val="358112496"/>
        <c:crosses val="autoZero"/>
        <c:crossBetween val="between"/>
        <c:majorUnit val="2"/>
      </c:valAx>
      <c:spPr>
        <a:noFill/>
        <a:ln w="1545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0A77-2A52-4DC8-BDE8-34C98030038C}" type="datetimeFigureOut">
              <a:rPr lang="da-DK" smtClean="0"/>
              <a:pPr/>
              <a:t>18-11-2015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F7BD2-06B6-4DC5-9B05-652A3CD358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7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1C81B-CC5C-4356-93A3-761CEE802959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91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794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endParaRPr lang="da-DK" altLang="da-DK" sz="1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25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69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41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53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64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759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549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11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1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061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184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539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710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072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5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15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719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280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576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88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0615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871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385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108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5248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552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187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385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lide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/>
          </a:p>
        </p:txBody>
      </p:sp>
      <p:sp>
        <p:nvSpPr>
          <p:cNvPr id="24580" name="Pladsholder til sli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063F15-3647-4A28-B57A-E6CAF44AA146}" type="slidenum">
              <a:rPr lang="da-DK" altLang="da-DK" sz="1200" b="0" smtClean="0"/>
              <a:pPr/>
              <a:t>47</a:t>
            </a:fld>
            <a:endParaRPr lang="da-DK" altLang="da-DK" sz="1200" b="0" smtClean="0"/>
          </a:p>
        </p:txBody>
      </p:sp>
    </p:spTree>
    <p:extLst>
      <p:ext uri="{BB962C8B-B14F-4D97-AF65-F5344CB8AC3E}">
        <p14:creationId xmlns:p14="http://schemas.microsoft.com/office/powerpoint/2010/main" val="99213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55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1C81B-CC5C-4356-93A3-761CEE802959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2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52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04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7BD2-06B6-4DC5-9B05-652A3CD3580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7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83-4C63-4D71-9E68-7F7847DE23F4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41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C085-8052-4BA2-99CA-8A3ECE2436B6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1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89F6-85E7-4E34-A40A-D9B2E3B3F9BD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1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9852-28F4-4185-97A6-12172F215485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62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DD65-34C0-4A54-A817-A45A2FB04AED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15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2E10-684A-406F-B684-F130B6E4B4A4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15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24C0-8B07-4A96-89F2-DC325DBA7F60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49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CAFE0-B86A-4FC4-BADF-4C1380EA2805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98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6FBC-3988-4EFC-A60C-6A374B3C846A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49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A739-83A8-4CAA-8DFA-7C833B179193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41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39AC-FB4A-4361-8CDE-FFBF5CB6EEA4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888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E93C-DA6E-469E-8BC2-DFF69DC3AA2E}" type="datetime1">
              <a:rPr lang="da-DK" smtClean="0"/>
              <a:pPr/>
              <a:t>18-11-2015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411-2297-4BD0-B197-35E3682289E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da-DK" b="1" dirty="0" smtClean="0">
                <a:latin typeface="Garamond" panose="02020404030301010803" pitchFamily="18" charset="0"/>
              </a:rPr>
              <a:t>Interaktioner</a:t>
            </a:r>
            <a:endParaRPr lang="da-DK" sz="20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>
                <a:latin typeface="Garamond" panose="02020404030301010803" pitchFamily="18" charset="0"/>
              </a:rPr>
              <a:t>Anton Pottegård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Klinisk farmaceut, ph.d.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Syddansk Universitet </a:t>
            </a:r>
          </a:p>
          <a:p>
            <a:r>
              <a:rPr lang="da-DK" dirty="0">
                <a:latin typeface="Garamond" panose="02020404030301010803" pitchFamily="18" charset="0"/>
              </a:rPr>
              <a:t> </a:t>
            </a:r>
            <a:endParaRPr lang="da-DK" dirty="0" smtClean="0">
              <a:latin typeface="Garamond" panose="02020404030301010803" pitchFamily="18" charset="0"/>
            </a:endParaRPr>
          </a:p>
          <a:p>
            <a:endParaRPr lang="da-DK" dirty="0" smtClean="0">
              <a:latin typeface="Garamond" panose="02020404030301010803" pitchFamily="18" charset="0"/>
            </a:endParaRPr>
          </a:p>
          <a:p>
            <a:endParaRPr lang="da-DK" dirty="0" smtClean="0">
              <a:latin typeface="Garamond" panose="02020404030301010803" pitchFamily="18" charset="0"/>
            </a:endParaRPr>
          </a:p>
        </p:txBody>
      </p:sp>
      <p:pic>
        <p:nvPicPr>
          <p:cNvPr id="19458" name="Picture 2" descr="http://home-care-indianapolis.carebuzz.com/files/2009/10/senior-pi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363" y="2099973"/>
            <a:ext cx="2324758" cy="2177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2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899592" y="2093846"/>
            <a:ext cx="7193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aramond" panose="02020404030301010803" pitchFamily="18" charset="0"/>
              </a:rPr>
              <a:t>“As </a:t>
            </a:r>
            <a:r>
              <a:rPr lang="en-US" sz="3000" dirty="0">
                <a:latin typeface="Garamond" panose="02020404030301010803" pitchFamily="18" charset="0"/>
              </a:rPr>
              <a:t>shown in Table III, the list of affected </a:t>
            </a:r>
            <a:r>
              <a:rPr lang="en-US" sz="3000" dirty="0" smtClean="0">
                <a:latin typeface="Garamond" panose="02020404030301010803" pitchFamily="18" charset="0"/>
              </a:rPr>
              <a:t>drugs is </a:t>
            </a:r>
            <a:r>
              <a:rPr lang="en-US" sz="3000" dirty="0">
                <a:latin typeface="Garamond" panose="02020404030301010803" pitchFamily="18" charset="0"/>
              </a:rPr>
              <a:t>quite impressive. Of note, only drugs with </a:t>
            </a:r>
            <a:r>
              <a:rPr lang="en-US" sz="3000" dirty="0" smtClean="0">
                <a:latin typeface="Garamond" panose="02020404030301010803" pitchFamily="18" charset="0"/>
              </a:rPr>
              <a:t>moderate to </a:t>
            </a:r>
            <a:r>
              <a:rPr lang="en-US" sz="3000" dirty="0">
                <a:latin typeface="Garamond" panose="02020404030301010803" pitchFamily="18" charset="0"/>
              </a:rPr>
              <a:t>major interactions with antacids were extracted </a:t>
            </a:r>
            <a:r>
              <a:rPr lang="en-US" sz="3000" dirty="0" smtClean="0">
                <a:latin typeface="Garamond" panose="02020404030301010803" pitchFamily="18" charset="0"/>
              </a:rPr>
              <a:t>from the </a:t>
            </a:r>
            <a:r>
              <a:rPr lang="en-US" sz="3000" dirty="0">
                <a:latin typeface="Garamond" panose="02020404030301010803" pitchFamily="18" charset="0"/>
              </a:rPr>
              <a:t>literature for this review. The list is much more </a:t>
            </a:r>
            <a:r>
              <a:rPr lang="en-US" sz="3000" dirty="0" smtClean="0">
                <a:latin typeface="Garamond" panose="02020404030301010803" pitchFamily="18" charset="0"/>
              </a:rPr>
              <a:t>extensive when </a:t>
            </a:r>
            <a:r>
              <a:rPr lang="en-US" sz="3000" dirty="0">
                <a:latin typeface="Garamond" panose="02020404030301010803" pitchFamily="18" charset="0"/>
              </a:rPr>
              <a:t>minor interactions are also included</a:t>
            </a:r>
            <a:r>
              <a:rPr lang="en-US" sz="3000" dirty="0" smtClean="0">
                <a:latin typeface="Garamond" panose="02020404030301010803" pitchFamily="18" charset="0"/>
              </a:rPr>
              <a:t>.”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sz="3200" dirty="0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7" t="18492" r="7143" b="12202"/>
          <a:stretch>
            <a:fillRect/>
          </a:stretch>
        </p:blipFill>
        <p:spPr bwMode="auto">
          <a:xfrm>
            <a:off x="2195736" y="611531"/>
            <a:ext cx="4968453" cy="58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084937" y="6453336"/>
            <a:ext cx="3959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dirty="0"/>
              <a:t>UFL 2005, 167: 3286-90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9388" y="1628775"/>
            <a:ext cx="2305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a-DK" altLang="da-DK" sz="1600" dirty="0"/>
          </a:p>
        </p:txBody>
      </p:sp>
    </p:spTree>
    <p:extLst>
      <p:ext uri="{BB962C8B-B14F-4D97-AF65-F5344CB8AC3E}">
        <p14:creationId xmlns:p14="http://schemas.microsoft.com/office/powerpoint/2010/main" val="27329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635552" y="6356350"/>
            <a:ext cx="2133600" cy="365125"/>
          </a:xfrm>
        </p:spPr>
        <p:txBody>
          <a:bodyPr/>
          <a:lstStyle/>
          <a:p>
            <a:fld id="{DAB94411-2297-4BD0-B197-35E3682289EC}" type="slidenum">
              <a:rPr lang="da-DK" smtClean="0"/>
              <a:pPr/>
              <a:t>12</a:t>
            </a:fld>
            <a:endParaRPr lang="da-DK"/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93875"/>
              </p:ext>
            </p:extLst>
          </p:nvPr>
        </p:nvGraphicFramePr>
        <p:xfrm>
          <a:off x="549896" y="1052735"/>
          <a:ext cx="7848872" cy="522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96" y="1052735"/>
                        <a:ext cx="7848872" cy="5228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98368" y="6453336"/>
            <a:ext cx="7272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dirty="0"/>
              <a:t>J Am </a:t>
            </a:r>
            <a:r>
              <a:rPr lang="da-DK" altLang="da-DK" dirty="0" err="1"/>
              <a:t>Pharm</a:t>
            </a:r>
            <a:r>
              <a:rPr lang="da-DK" altLang="da-DK" dirty="0"/>
              <a:t> </a:t>
            </a:r>
            <a:r>
              <a:rPr lang="da-DK" altLang="da-DK" dirty="0" err="1"/>
              <a:t>Assoc</a:t>
            </a:r>
            <a:r>
              <a:rPr lang="da-DK" altLang="da-DK" dirty="0"/>
              <a:t> 2004; 44: 136-41.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899592" y="2093846"/>
            <a:ext cx="71934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aramond" panose="02020404030301010803" pitchFamily="18" charset="0"/>
              </a:rPr>
              <a:t>“As </a:t>
            </a:r>
            <a:r>
              <a:rPr lang="en-US" sz="3000" dirty="0">
                <a:latin typeface="Garamond" panose="02020404030301010803" pitchFamily="18" charset="0"/>
              </a:rPr>
              <a:t>shown in Table III, the list of affected </a:t>
            </a:r>
            <a:r>
              <a:rPr lang="en-US" sz="3000" dirty="0" smtClean="0">
                <a:latin typeface="Garamond" panose="02020404030301010803" pitchFamily="18" charset="0"/>
              </a:rPr>
              <a:t>drugs is </a:t>
            </a:r>
            <a:r>
              <a:rPr lang="en-US" sz="3000" dirty="0">
                <a:latin typeface="Garamond" panose="02020404030301010803" pitchFamily="18" charset="0"/>
              </a:rPr>
              <a:t>quite impressive. Of note, only drugs with </a:t>
            </a:r>
            <a:r>
              <a:rPr lang="en-US" sz="3000" dirty="0" smtClean="0">
                <a:latin typeface="Garamond" panose="02020404030301010803" pitchFamily="18" charset="0"/>
              </a:rPr>
              <a:t>moderate to </a:t>
            </a:r>
            <a:r>
              <a:rPr lang="en-US" sz="3000" dirty="0">
                <a:latin typeface="Garamond" panose="02020404030301010803" pitchFamily="18" charset="0"/>
              </a:rPr>
              <a:t>major interactions with antacids were extracted </a:t>
            </a:r>
            <a:r>
              <a:rPr lang="en-US" sz="3000" dirty="0" smtClean="0">
                <a:latin typeface="Garamond" panose="02020404030301010803" pitchFamily="18" charset="0"/>
              </a:rPr>
              <a:t>from the </a:t>
            </a:r>
            <a:r>
              <a:rPr lang="en-US" sz="3000" dirty="0">
                <a:latin typeface="Garamond" panose="02020404030301010803" pitchFamily="18" charset="0"/>
              </a:rPr>
              <a:t>literature for this review. The list is much more </a:t>
            </a:r>
            <a:r>
              <a:rPr lang="en-US" sz="3000" dirty="0" smtClean="0">
                <a:latin typeface="Garamond" panose="02020404030301010803" pitchFamily="18" charset="0"/>
              </a:rPr>
              <a:t>extensive when </a:t>
            </a:r>
            <a:r>
              <a:rPr lang="en-US" sz="3000" dirty="0">
                <a:latin typeface="Garamond" panose="02020404030301010803" pitchFamily="18" charset="0"/>
              </a:rPr>
              <a:t>minor interactions are also included</a:t>
            </a:r>
            <a:r>
              <a:rPr lang="en-US" sz="3000" dirty="0" smtClean="0">
                <a:latin typeface="Garamond" panose="02020404030301010803" pitchFamily="18" charset="0"/>
              </a:rPr>
              <a:t>.”</a:t>
            </a:r>
            <a:endParaRPr lang="en-US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8992" y="662935"/>
            <a:ext cx="92170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3800" b="1" dirty="0" smtClean="0">
                <a:latin typeface="Garamond" panose="02020404030301010803" pitchFamily="18" charset="0"/>
              </a:rPr>
              <a:t>”</a:t>
            </a:r>
            <a:r>
              <a:rPr lang="da-DK" altLang="da-DK" sz="3800" b="1" dirty="0" err="1" smtClean="0">
                <a:latin typeface="Garamond" panose="02020404030301010803" pitchFamily="18" charset="0"/>
              </a:rPr>
              <a:t>like</a:t>
            </a:r>
            <a:r>
              <a:rPr lang="da-DK" altLang="da-DK" sz="3800" b="1" dirty="0" smtClean="0">
                <a:latin typeface="Garamond" panose="02020404030301010803" pitchFamily="18" charset="0"/>
              </a:rPr>
              <a:t> </a:t>
            </a:r>
            <a:r>
              <a:rPr lang="da-DK" altLang="da-DK" sz="3800" b="1" dirty="0" err="1" smtClean="0">
                <a:latin typeface="Garamond" panose="02020404030301010803" pitchFamily="18" charset="0"/>
              </a:rPr>
              <a:t>trying</a:t>
            </a:r>
            <a:r>
              <a:rPr lang="da-DK" altLang="da-DK" sz="3800" b="1" dirty="0" smtClean="0">
                <a:latin typeface="Garamond" panose="02020404030301010803" pitchFamily="18" charset="0"/>
              </a:rPr>
              <a:t> </a:t>
            </a:r>
            <a:r>
              <a:rPr lang="da-DK" altLang="da-DK" sz="3800" b="1" dirty="0">
                <a:latin typeface="Garamond" panose="02020404030301010803" pitchFamily="18" charset="0"/>
              </a:rPr>
              <a:t>to drink from a fire hose</a:t>
            </a:r>
            <a:r>
              <a:rPr lang="da-DK" altLang="da-DK" sz="3800" b="1" dirty="0" smtClean="0">
                <a:latin typeface="Garamond" panose="02020404030301010803" pitchFamily="18" charset="0"/>
              </a:rPr>
              <a:t>….”</a:t>
            </a:r>
            <a:endParaRPr lang="da-DK" altLang="da-DK" sz="3800" b="1" dirty="0">
              <a:latin typeface="Garamond" panose="02020404030301010803" pitchFamily="18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2" y="1599039"/>
            <a:ext cx="8155909" cy="42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467544" y="1844824"/>
            <a:ext cx="81369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sz="3400" b="1" dirty="0">
                <a:latin typeface="Garamond" panose="02020404030301010803" pitchFamily="18" charset="0"/>
              </a:rPr>
              <a:t>Når virkningen af et lægemiddel ændres ved tilstedeværelsen af et andet</a:t>
            </a:r>
            <a:r>
              <a:rPr lang="da-DK" altLang="da-DK" sz="3400" b="1" dirty="0" smtClean="0">
                <a:latin typeface="Garamond" panose="02020404030301010803" pitchFamily="18" charset="0"/>
              </a:rPr>
              <a:t>.</a:t>
            </a:r>
            <a:endParaRPr lang="da-DK" altLang="da-DK" sz="3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16</a:t>
            </a:fld>
            <a:endParaRPr lang="da-DK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471436"/>
              </p:ext>
            </p:extLst>
          </p:nvPr>
        </p:nvGraphicFramePr>
        <p:xfrm>
          <a:off x="467543" y="260648"/>
          <a:ext cx="7456875" cy="662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17</a:t>
            </a:fld>
            <a:endParaRPr lang="da-DK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14909"/>
              </p:ext>
            </p:extLst>
          </p:nvPr>
        </p:nvGraphicFramePr>
        <p:xfrm>
          <a:off x="467543" y="260648"/>
          <a:ext cx="7456875" cy="662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7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999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sz="3600" b="1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Og </a:t>
            </a:r>
            <a:r>
              <a:rPr lang="da-DK" sz="3600" b="1" dirty="0" err="1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hva</a:t>
            </a:r>
            <a:r>
              <a:rPr lang="da-DK" sz="3600" b="1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’ så!?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6570133" y="6356350"/>
            <a:ext cx="2133600" cy="365125"/>
          </a:xfrm>
        </p:spPr>
        <p:txBody>
          <a:bodyPr/>
          <a:lstStyle/>
          <a:p>
            <a:fld id="{DAB94411-2297-4BD0-B197-35E3682289EC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339752" y="1772816"/>
            <a:ext cx="46089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u="sng" dirty="0" smtClean="0">
                <a:latin typeface="Garamond" panose="02020404030301010803" pitchFamily="18" charset="0"/>
              </a:rPr>
              <a:t>Moderat alvorligt:</a:t>
            </a:r>
          </a:p>
          <a:p>
            <a:pPr algn="ctr"/>
            <a:r>
              <a:rPr lang="da-DK" sz="3600" b="1" dirty="0" smtClean="0">
                <a:latin typeface="Garamond" panose="02020404030301010803" pitchFamily="18" charset="0"/>
              </a:rPr>
              <a:t>ACE-hæmmer + </a:t>
            </a:r>
            <a:r>
              <a:rPr lang="da-DK" sz="3600" b="1" dirty="0" err="1" smtClean="0">
                <a:latin typeface="Garamond" panose="02020404030301010803" pitchFamily="18" charset="0"/>
              </a:rPr>
              <a:t>Furix</a:t>
            </a:r>
            <a:endParaRPr lang="da-DK" sz="3600" b="1" dirty="0" smtClean="0">
              <a:latin typeface="Garamond" panose="02020404030301010803" pitchFamily="18" charset="0"/>
            </a:endParaRPr>
          </a:p>
          <a:p>
            <a:pPr algn="ctr"/>
            <a:r>
              <a:rPr lang="da-DK" sz="3600" b="1" dirty="0" err="1" smtClean="0">
                <a:latin typeface="Garamond" panose="02020404030301010803" pitchFamily="18" charset="0"/>
              </a:rPr>
              <a:t>Cyclizine</a:t>
            </a:r>
            <a:r>
              <a:rPr lang="da-DK" sz="3600" b="1" dirty="0" smtClean="0">
                <a:latin typeface="Garamond" panose="02020404030301010803" pitchFamily="18" charset="0"/>
              </a:rPr>
              <a:t> + </a:t>
            </a:r>
            <a:r>
              <a:rPr lang="da-DK" sz="3600" b="1" dirty="0" err="1" smtClean="0">
                <a:latin typeface="Garamond" panose="02020404030301010803" pitchFamily="18" charset="0"/>
              </a:rPr>
              <a:t>Opioider</a:t>
            </a:r>
            <a:endParaRPr lang="da-DK" sz="3600" b="1" dirty="0">
              <a:latin typeface="Garamond" panose="02020404030301010803" pitchFamily="18" charset="0"/>
            </a:endParaRPr>
          </a:p>
          <a:p>
            <a:pPr algn="ctr"/>
            <a:endParaRPr lang="da-DK" sz="3600" b="1" dirty="0" smtClean="0">
              <a:latin typeface="Garamond" panose="02020404030301010803" pitchFamily="18" charset="0"/>
            </a:endParaRPr>
          </a:p>
          <a:p>
            <a:pPr algn="ctr"/>
            <a:r>
              <a:rPr lang="da-DK" sz="3600" b="1" u="sng" dirty="0" smtClean="0">
                <a:latin typeface="Garamond" panose="02020404030301010803" pitchFamily="18" charset="0"/>
              </a:rPr>
              <a:t>Meget alvorligt:</a:t>
            </a:r>
          </a:p>
          <a:p>
            <a:pPr algn="ctr"/>
            <a:r>
              <a:rPr lang="da-DK" sz="3600" b="1" dirty="0" smtClean="0">
                <a:latin typeface="Garamond" panose="02020404030301010803" pitchFamily="18" charset="0"/>
              </a:rPr>
              <a:t>ACE/AT2 + </a:t>
            </a:r>
            <a:r>
              <a:rPr lang="da-DK" sz="3600" b="1" dirty="0" err="1" smtClean="0">
                <a:latin typeface="Garamond" panose="02020404030301010803" pitchFamily="18" charset="0"/>
              </a:rPr>
              <a:t>Spirix</a:t>
            </a:r>
            <a:endParaRPr lang="da-DK" sz="3600" b="1" dirty="0" smtClean="0">
              <a:latin typeface="Garamond" panose="02020404030301010803" pitchFamily="18" charset="0"/>
            </a:endParaRPr>
          </a:p>
          <a:p>
            <a:pPr algn="ctr"/>
            <a:endParaRPr lang="da-DK" sz="3600" b="1" dirty="0" smtClean="0">
              <a:latin typeface="Garamond" panose="02020404030301010803" pitchFamily="18" charset="0"/>
            </a:endParaRPr>
          </a:p>
          <a:p>
            <a:pPr algn="ctr"/>
            <a:endParaRPr lang="da-DK" b="1" dirty="0"/>
          </a:p>
          <a:p>
            <a:pPr algn="ctr"/>
            <a:endParaRPr lang="da-DK" b="1" dirty="0"/>
          </a:p>
        </p:txBody>
      </p:sp>
      <p:pic>
        <p:nvPicPr>
          <p:cNvPr id="34818" name="Picture 2" descr="http://recklesshealth.com/wp-content/uploads/2013/09/bored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29" y="1924050"/>
            <a:ext cx="3657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19</a:t>
            </a:fld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59432"/>
            <a:ext cx="7488832" cy="68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3"/>
          <p:cNvSpPr txBox="1">
            <a:spLocks noChangeArrowheads="1"/>
          </p:cNvSpPr>
          <p:nvPr/>
        </p:nvSpPr>
        <p:spPr bwMode="auto">
          <a:xfrm>
            <a:off x="4896544" y="6519446"/>
            <a:ext cx="4788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 sz="1600" dirty="0"/>
              <a:t>Bjerrum. </a:t>
            </a:r>
            <a:r>
              <a:rPr lang="da-DK" altLang="da-DK" sz="1600" dirty="0" err="1"/>
              <a:t>Scand</a:t>
            </a:r>
            <a:r>
              <a:rPr lang="da-DK" altLang="da-DK" sz="1600" dirty="0"/>
              <a:t> J Prim </a:t>
            </a:r>
            <a:r>
              <a:rPr lang="da-DK" altLang="da-DK" sz="1600" dirty="0" err="1"/>
              <a:t>Helath</a:t>
            </a:r>
            <a:r>
              <a:rPr lang="da-DK" altLang="da-DK" sz="1600" dirty="0"/>
              <a:t> Care 2003</a:t>
            </a:r>
          </a:p>
        </p:txBody>
      </p:sp>
    </p:spTree>
    <p:extLst>
      <p:ext uri="{BB962C8B-B14F-4D97-AF65-F5344CB8AC3E}">
        <p14:creationId xmlns:p14="http://schemas.microsoft.com/office/powerpoint/2010/main" val="39846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dirty="0" smtClean="0">
                <a:latin typeface="Garamond" panose="02020404030301010803" pitchFamily="18" charset="0"/>
              </a:rPr>
              <a:t>DISCLAIMER</a:t>
            </a:r>
            <a:r>
              <a:rPr lang="da-DK" dirty="0" smtClean="0"/>
              <a:t>!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752" y="1691159"/>
            <a:ext cx="428148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kstboks 4"/>
          <p:cNvSpPr txBox="1">
            <a:spLocks noChangeArrowheads="1"/>
          </p:cNvSpPr>
          <p:nvPr/>
        </p:nvSpPr>
        <p:spPr bwMode="auto">
          <a:xfrm>
            <a:off x="4087593" y="2133327"/>
            <a:ext cx="151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 dirty="0" smtClean="0">
                <a:latin typeface="Garamond" panose="02020404030301010803" pitchFamily="18" charset="0"/>
              </a:rPr>
              <a:t>Rikke</a:t>
            </a:r>
            <a:endParaRPr lang="da-DK" sz="2000" b="1" dirty="0">
              <a:latin typeface="Garamond" panose="02020404030301010803" pitchFamily="18" charset="0"/>
            </a:endParaRPr>
          </a:p>
        </p:txBody>
      </p:sp>
      <p:sp>
        <p:nvSpPr>
          <p:cNvPr id="8197" name="Tekstboks 5"/>
          <p:cNvSpPr txBox="1">
            <a:spLocks noChangeArrowheads="1"/>
          </p:cNvSpPr>
          <p:nvPr/>
        </p:nvSpPr>
        <p:spPr bwMode="auto">
          <a:xfrm>
            <a:off x="3079481" y="3141439"/>
            <a:ext cx="151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 dirty="0" smtClean="0">
                <a:latin typeface="Garamond" panose="02020404030301010803" pitchFamily="18" charset="0"/>
              </a:rPr>
              <a:t>Anton</a:t>
            </a:r>
            <a:endParaRPr lang="da-DK" sz="2000" b="1" dirty="0">
              <a:latin typeface="Garamond" panose="02020404030301010803" pitchFamily="18" charset="0"/>
            </a:endParaRPr>
          </a:p>
        </p:txBody>
      </p:sp>
      <p:sp>
        <p:nvSpPr>
          <p:cNvPr id="6" name="Tekstboks 5"/>
          <p:cNvSpPr txBox="1">
            <a:spLocks noChangeArrowheads="1"/>
          </p:cNvSpPr>
          <p:nvPr/>
        </p:nvSpPr>
        <p:spPr bwMode="auto">
          <a:xfrm>
            <a:off x="991745" y="4253497"/>
            <a:ext cx="2016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000" b="1" dirty="0" smtClean="0">
                <a:latin typeface="Garamond" panose="02020404030301010803" pitchFamily="18" charset="0"/>
              </a:rPr>
              <a:t>Interaktioner</a:t>
            </a:r>
            <a:endParaRPr lang="da-DK" sz="20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6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34818" name="Picture 2" descr="http://www.wpclipart.com/page_frames/full_page_signs/stop_sign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3244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467544" y="1844824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altLang="da-DK" sz="3400" b="1" dirty="0">
                <a:latin typeface="Garamond" panose="02020404030301010803" pitchFamily="18" charset="0"/>
              </a:rPr>
              <a:t>Når virkningen af et lægemiddel ændres ved tilstedeværelsen af et andet.</a:t>
            </a:r>
          </a:p>
          <a:p>
            <a:endParaRPr lang="da-DK" sz="3400" b="1" dirty="0" smtClean="0">
              <a:latin typeface="Garamond" panose="02020404030301010803" pitchFamily="18" charset="0"/>
            </a:endParaRPr>
          </a:p>
          <a:p>
            <a:pPr algn="ctr"/>
            <a:r>
              <a:rPr lang="da-DK" sz="3400" b="1" dirty="0" smtClean="0">
                <a:latin typeface="Garamond" panose="02020404030301010803" pitchFamily="18" charset="0"/>
              </a:rPr>
              <a:t>-kinetiske vs. -dynamiske</a:t>
            </a:r>
          </a:p>
          <a:p>
            <a:pPr algn="ctr"/>
            <a:endParaRPr lang="da-DK" sz="3400" b="1" dirty="0">
              <a:latin typeface="Garamond" panose="02020404030301010803" pitchFamily="18" charset="0"/>
            </a:endParaRPr>
          </a:p>
          <a:p>
            <a:pPr algn="ctr"/>
            <a:r>
              <a:rPr lang="da-DK" sz="3400" b="1" dirty="0" smtClean="0">
                <a:latin typeface="Garamond" panose="02020404030301010803" pitchFamily="18" charset="0"/>
              </a:rPr>
              <a:t>Altovervejende kvantitativt fænomen!</a:t>
            </a:r>
            <a:endParaRPr lang="da-DK" sz="3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Garamond" panose="02020404030301010803" pitchFamily="18" charset="0"/>
              </a:rPr>
              <a:t>Hvor skal man forvente ballade?</a:t>
            </a:r>
            <a:endParaRPr lang="da-DK" b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9666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Snævert terapeutisk interval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Drastiske konsekvenser af over- eller underbehandling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Hepatisk elimination (evt. monoenzymatisk)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Konsensus mellem kilder</a:t>
            </a:r>
          </a:p>
          <a:p>
            <a:endParaRPr lang="da-DK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Garamond" panose="02020404030301010803" pitchFamily="18" charset="0"/>
              </a:rPr>
              <a:t>Hvor skal man forvente ballade?</a:t>
            </a:r>
            <a:endParaRPr lang="da-DK" b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9793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Snævert terapeutisk interval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Drastiske konsekvenser af over- eller underbehandling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</a:t>
            </a:r>
            <a:r>
              <a:rPr lang="da-DK" sz="2800" b="1" dirty="0" smtClean="0">
                <a:latin typeface="Garamond" pitchFamily="18" charset="0"/>
              </a:rPr>
              <a:t>Transport/elimination meget afhængig af ét protein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Konsensus mellem kilder</a:t>
            </a:r>
          </a:p>
          <a:p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24</a:t>
            </a:fld>
            <a:endParaRPr lang="da-DK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5496" y="692150"/>
            <a:ext cx="7490920" cy="5401146"/>
          </a:xfrm>
          <a:prstGeom prst="rect">
            <a:avLst/>
          </a:prstGeom>
          <a:noFill/>
        </p:spPr>
      </p:pic>
      <p:sp>
        <p:nvSpPr>
          <p:cNvPr id="6" name="Tekstboks 8"/>
          <p:cNvSpPr txBox="1">
            <a:spLocks noChangeArrowheads="1"/>
          </p:cNvSpPr>
          <p:nvPr/>
        </p:nvSpPr>
        <p:spPr bwMode="auto">
          <a:xfrm>
            <a:off x="3419872" y="6525344"/>
            <a:ext cx="56172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a-DK" sz="1400" dirty="0" err="1"/>
              <a:t>Dall</a:t>
            </a:r>
            <a:r>
              <a:rPr lang="en-US" altLang="da-DK" sz="1400" dirty="0"/>
              <a:t> M et al. </a:t>
            </a:r>
            <a:r>
              <a:rPr lang="en-US" altLang="da-DK" sz="1400" dirty="0" err="1"/>
              <a:t>Clin</a:t>
            </a:r>
            <a:r>
              <a:rPr lang="en-US" altLang="da-DK" sz="1400" dirty="0"/>
              <a:t> </a:t>
            </a:r>
            <a:r>
              <a:rPr lang="en-US" altLang="da-DK" sz="1400" dirty="0" err="1"/>
              <a:t>Gastroenterol</a:t>
            </a:r>
            <a:r>
              <a:rPr lang="en-US" altLang="da-DK" sz="1400" dirty="0"/>
              <a:t> </a:t>
            </a:r>
            <a:r>
              <a:rPr lang="en-US" altLang="da-DK" sz="1400" dirty="0" err="1"/>
              <a:t>Hepatol</a:t>
            </a:r>
            <a:r>
              <a:rPr lang="en-US" altLang="da-DK" sz="1400" dirty="0"/>
              <a:t>. 2009 Dec;7(12):1314-21.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1986" name="Picture 2" descr="http://ungiroskilde.dk/wp-content/uploads/2011/10/Treo_Treo-citr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051" y="1124744"/>
            <a:ext cx="762437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Garamond" panose="02020404030301010803" pitchFamily="18" charset="0"/>
              </a:rPr>
              <a:t>Øvrige kandidater</a:t>
            </a:r>
            <a:endParaRPr lang="da-DK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>
                <a:latin typeface="Garamond" panose="02020404030301010803" pitchFamily="18" charset="0"/>
              </a:rPr>
              <a:t>Tricycliske</a:t>
            </a:r>
            <a:r>
              <a:rPr lang="da-DK" dirty="0" smtClean="0">
                <a:latin typeface="Garamond" panose="02020404030301010803" pitchFamily="18" charset="0"/>
              </a:rPr>
              <a:t> antidepressiva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Litium (omend renalt udskilt)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Antiepileptika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Kontraceptiva</a:t>
            </a:r>
          </a:p>
          <a:p>
            <a:endParaRPr lang="da-DK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27</a:t>
            </a:fld>
            <a:endParaRPr lang="da-DK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43" y="800075"/>
            <a:ext cx="7648481" cy="644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28</a:t>
            </a:fld>
            <a:endParaRPr lang="da-DK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852" y="758155"/>
            <a:ext cx="76771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29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2" y="980728"/>
            <a:ext cx="8531798" cy="46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dirty="0" smtClean="0">
                <a:latin typeface="Garamond" panose="02020404030301010803" pitchFamily="18" charset="0"/>
              </a:rPr>
              <a:t>DISCLAIMER</a:t>
            </a:r>
            <a:r>
              <a:rPr lang="da-DK" dirty="0" smtClean="0"/>
              <a:t>!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8" name="Picture 2" descr="http://cdn2.hubspot.net/hub/131912/file-592900911-jpg/images/bo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964278" cy="4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6" name="Tekstboks 3"/>
          <p:cNvSpPr txBox="1"/>
          <p:nvPr/>
        </p:nvSpPr>
        <p:spPr>
          <a:xfrm>
            <a:off x="323528" y="1268760"/>
            <a:ext cx="8460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Interaktioner</a:t>
            </a:r>
          </a:p>
          <a:p>
            <a:r>
              <a:rPr lang="da-DK" sz="2800" dirty="0" smtClean="0"/>
              <a:t>Warfarin har et smalt terapeutisk indeks, og en lang række lægemidler, naturlægemidler, kosttilskud og vitaminer interagerer med warfarin.  </a:t>
            </a:r>
          </a:p>
          <a:p>
            <a:r>
              <a:rPr lang="da-DK" sz="2800" dirty="0" smtClean="0"/>
              <a:t>Yderste forsigtighed ved samtidig behandling med </a:t>
            </a:r>
            <a:r>
              <a:rPr lang="da-DK" sz="2800" b="1" dirty="0" smtClean="0"/>
              <a:t>dicloxacillin, rifampicin </a:t>
            </a:r>
            <a:r>
              <a:rPr lang="da-DK" sz="2800" dirty="0" smtClean="0"/>
              <a:t>og svampemidler af typen azol-derivater. Ved lokalbehandling med azoler bør INR ligeledes kontrolleres.</a:t>
            </a:r>
            <a:endParaRPr lang="da-DK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6488668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Pro.medicin.dk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b="1" dirty="0" smtClean="0"/>
              <a:t>Konklusion</a:t>
            </a:r>
            <a:r>
              <a:rPr lang="da-DK" dirty="0" smtClean="0"/>
              <a:t>: </a:t>
            </a:r>
            <a:br>
              <a:rPr lang="da-DK" dirty="0" smtClean="0"/>
            </a:br>
            <a:r>
              <a:rPr lang="da-DK" dirty="0" smtClean="0"/>
              <a:t>Rifampicin nedsætter effekten af R- og S-warfarin ved en tredobbelt stigning i clearence for R-warfarin, og en dobbelt stigning i clearence for S-warfarin pga. enzyminduktion. Den maksimale nedsættelse af warfarin`s effekt indtræder i løbet af 3-5 dage efter indgift af rifampicin hos patienter i behandling med Warfarin.</a:t>
            </a:r>
          </a:p>
          <a:p>
            <a:pPr>
              <a:buNone/>
            </a:pPr>
            <a:r>
              <a:rPr lang="da-DK" b="1" dirty="0" smtClean="0"/>
              <a:t>Klinisk betydning</a:t>
            </a:r>
            <a:r>
              <a:rPr lang="da-DK" dirty="0" smtClean="0"/>
              <a:t>: </a:t>
            </a:r>
            <a:r>
              <a:rPr lang="da-DK" b="1" dirty="0" smtClean="0"/>
              <a:t>udtalt</a:t>
            </a:r>
            <a:endParaRPr lang="da-DK" dirty="0" smtClean="0"/>
          </a:p>
          <a:p>
            <a:pPr>
              <a:buNone/>
            </a:pPr>
            <a:r>
              <a:rPr lang="da-DK" b="1" dirty="0" smtClean="0"/>
              <a:t>Dokumentationsgrad: veldokumenteret</a:t>
            </a:r>
            <a:endParaRPr lang="da-DK" dirty="0" smtClean="0"/>
          </a:p>
          <a:p>
            <a:pPr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31</a:t>
            </a:fld>
            <a:endParaRPr lang="da-DK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3962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32</a:t>
            </a:fld>
            <a:endParaRPr lang="da-DK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8671100" cy="33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2656"/>
            <a:ext cx="3962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a-DK" b="1" dirty="0" smtClean="0"/>
              <a:t>Rekommandation</a:t>
            </a:r>
            <a:r>
              <a:rPr lang="da-DK" dirty="0" smtClean="0"/>
              <a:t>:</a:t>
            </a:r>
          </a:p>
          <a:p>
            <a:pPr>
              <a:buNone/>
            </a:pPr>
            <a:r>
              <a:rPr lang="da-DK" dirty="0" smtClean="0"/>
              <a:t>	INR bør monitoreres ved samtidig behandling</a:t>
            </a:r>
          </a:p>
          <a:p>
            <a:pPr>
              <a:buNone/>
            </a:pPr>
            <a:r>
              <a:rPr lang="da-DK" b="1" dirty="0" smtClean="0"/>
              <a:t>Konklusion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I et prospektivt studie observeres et beskedent fald i patienternes PT på 9,1 % (svarende til 1,9 sekunder) ved kombinationsbehandling mellem warfarin og dicloxacillin. To kasuistikker viser fald i INR ved kombinationsbehandlingen.</a:t>
            </a:r>
          </a:p>
          <a:p>
            <a:pPr>
              <a:buNone/>
            </a:pPr>
            <a:r>
              <a:rPr lang="da-DK" b="1" dirty="0" smtClean="0"/>
              <a:t>Klinisk betydning</a:t>
            </a:r>
            <a:r>
              <a:rPr lang="da-DK" dirty="0" smtClean="0"/>
              <a:t>: </a:t>
            </a:r>
            <a:r>
              <a:rPr lang="da-DK" b="1" dirty="0" smtClean="0"/>
              <a:t>mulig</a:t>
            </a:r>
            <a:endParaRPr lang="da-DK" dirty="0" smtClean="0"/>
          </a:p>
          <a:p>
            <a:pPr>
              <a:buNone/>
            </a:pPr>
            <a:r>
              <a:rPr lang="da-DK" b="1" dirty="0" smtClean="0"/>
              <a:t>Dokumentationsgrad</a:t>
            </a:r>
            <a:r>
              <a:rPr lang="da-DK" dirty="0" smtClean="0"/>
              <a:t>: </a:t>
            </a:r>
            <a:r>
              <a:rPr lang="da-DK" b="1" dirty="0" smtClean="0"/>
              <a:t>ringe dokumenteret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33</a:t>
            </a:fld>
            <a:endParaRPr lang="da-DK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08756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34</a:t>
            </a:fld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08756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8562375" cy="18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35</a:t>
            </a:fld>
            <a:endParaRPr lang="da-DK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66863"/>
            <a:ext cx="6677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5593433" y="6521295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Pottegård et al. JAMA 2015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0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9118"/>
            <a:ext cx="8552019" cy="6572250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B94411-2297-4BD0-B197-35E3682289EC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5593433" y="6521295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Pottegård et al. JAMA 2015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96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4" name="AutoShape 2" descr="http://uxrepo.com/static/icon-sets/elusive/svg/pause-circled.svg"/>
          <p:cNvSpPr>
            <a:spLocks noChangeAspect="1" noChangeArrowheads="1"/>
          </p:cNvSpPr>
          <p:nvPr/>
        </p:nvSpPr>
        <p:spPr bwMode="auto">
          <a:xfrm>
            <a:off x="-5747180" y="-747464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 descr="http://uxrepo.com/static/icon-sets/elusive/svg/pause-circled.svg"/>
          <p:cNvSpPr>
            <a:spLocks noChangeAspect="1" noChangeArrowheads="1"/>
          </p:cNvSpPr>
          <p:nvPr/>
        </p:nvSpPr>
        <p:spPr bwMode="auto">
          <a:xfrm>
            <a:off x="307975" y="-2735263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4822" name="Picture 6" descr="https://cdn4.iconfinder.com/data/icons/basic-ui-elements/700/02_pause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84447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38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270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endParaRPr lang="da-DK" sz="2800" dirty="0" smtClean="0">
              <a:latin typeface="Garamond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da-DK" sz="2800" dirty="0" smtClean="0">
                <a:latin typeface="Garamond" pitchFamily="18" charset="0"/>
              </a:rPr>
              <a:t>Lithium </a:t>
            </a:r>
          </a:p>
          <a:p>
            <a:pPr lvl="0" algn="ctr">
              <a:lnSpc>
                <a:spcPct val="150000"/>
              </a:lnSpc>
            </a:pPr>
            <a:r>
              <a:rPr lang="da-DK" sz="2800" dirty="0" err="1" smtClean="0">
                <a:latin typeface="Garamond" pitchFamily="18" charset="0"/>
              </a:rPr>
              <a:t>Antithrombotika</a:t>
            </a:r>
            <a:r>
              <a:rPr lang="da-DK" sz="2800" dirty="0" smtClean="0">
                <a:latin typeface="Garamond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da-DK" sz="2800" dirty="0" err="1" smtClean="0">
                <a:latin typeface="Garamond" pitchFamily="18" charset="0"/>
              </a:rPr>
              <a:t>Antipsykotika</a:t>
            </a:r>
            <a:r>
              <a:rPr lang="da-DK" sz="2800" dirty="0" smtClean="0">
                <a:latin typeface="Garamond" pitchFamily="18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da-DK" sz="2800" dirty="0" err="1" smtClean="0">
                <a:latin typeface="Garamond" pitchFamily="18" charset="0"/>
              </a:rPr>
              <a:t>Antiepileptika</a:t>
            </a:r>
            <a:endParaRPr lang="da-DK" sz="2800" dirty="0" smtClean="0">
              <a:latin typeface="Garamond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da-DK" sz="2800" dirty="0" smtClean="0">
                <a:latin typeface="Garamond" pitchFamily="18" charset="0"/>
              </a:rPr>
              <a:t>Kemoterapi</a:t>
            </a:r>
          </a:p>
          <a:p>
            <a:pPr lvl="0" algn="ctr">
              <a:lnSpc>
                <a:spcPct val="150000"/>
              </a:lnSpc>
            </a:pPr>
            <a:endParaRPr lang="da-DK" sz="2800" dirty="0">
              <a:latin typeface="Garamond" pitchFamily="18" charset="0"/>
            </a:endParaRPr>
          </a:p>
          <a:p>
            <a:pPr lvl="0" algn="ctr">
              <a:lnSpc>
                <a:spcPct val="150000"/>
              </a:lnSpc>
            </a:pPr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Garamond" panose="02020404030301010803" pitchFamily="18" charset="0"/>
              </a:rPr>
              <a:t>Hvor skal man forvente ballade?</a:t>
            </a:r>
            <a:endParaRPr lang="da-DK" b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9666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Snævert terapeutisk interval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Drastiske konsekvenser af over- eller underbehandling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”Monoenzymatisk elimination”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Konsensus mellem kilder</a:t>
            </a:r>
          </a:p>
          <a:p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a-DK" dirty="0" smtClean="0">
                <a:latin typeface="Garamond" panose="02020404030301010803" pitchFamily="18" charset="0"/>
              </a:rPr>
              <a:t>DISCLAIMER</a:t>
            </a:r>
            <a:r>
              <a:rPr lang="da-DK" dirty="0" smtClean="0"/>
              <a:t>!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34818" name="Picture 2" descr="http://versioned.nameberry.com/blog/wp-content/uploads/2012/09/abby-9-17-1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39" y="1988840"/>
            <a:ext cx="47839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40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8270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Garamond" panose="02020404030301010803" pitchFamily="18" charset="0"/>
              </a:rPr>
              <a:t>En kvinde på 53 år indlægges med </a:t>
            </a:r>
            <a:r>
              <a:rPr lang="da-DK" sz="2800" dirty="0" smtClean="0">
                <a:latin typeface="Garamond" panose="02020404030301010803" pitchFamily="18" charset="0"/>
              </a:rPr>
              <a:t>forværring af </a:t>
            </a:r>
            <a:r>
              <a:rPr lang="da-DK" sz="2800" dirty="0">
                <a:latin typeface="Garamond" panose="02020404030301010803" pitchFamily="18" charset="0"/>
              </a:rPr>
              <a:t>depressive symptomer. </a:t>
            </a:r>
            <a:r>
              <a:rPr lang="da-DK" sz="2800" dirty="0" smtClean="0">
                <a:latin typeface="Garamond" panose="02020404030301010803" pitchFamily="18" charset="0"/>
              </a:rPr>
              <a:t>Pt</a:t>
            </a:r>
            <a:r>
              <a:rPr lang="da-DK" sz="2800" dirty="0">
                <a:latin typeface="Garamond" panose="02020404030301010803" pitchFamily="18" charset="0"/>
              </a:rPr>
              <a:t>. har haft det psykisk dårligt i</a:t>
            </a:r>
          </a:p>
          <a:p>
            <a:pPr algn="ctr"/>
            <a:r>
              <a:rPr lang="da-DK" sz="2800" dirty="0">
                <a:latin typeface="Garamond" panose="02020404030301010803" pitchFamily="18" charset="0"/>
              </a:rPr>
              <a:t>flere måneder med svær forværring de </a:t>
            </a:r>
            <a:r>
              <a:rPr lang="da-DK" sz="2800" dirty="0" smtClean="0">
                <a:latin typeface="Garamond" panose="02020404030301010803" pitchFamily="18" charset="0"/>
              </a:rPr>
              <a:t>sidste dage</a:t>
            </a:r>
            <a:r>
              <a:rPr lang="da-DK" sz="2800" dirty="0">
                <a:latin typeface="Garamond" panose="02020404030301010803" pitchFamily="18" charset="0"/>
              </a:rPr>
              <a:t>: Sengeliggende, har hverken </a:t>
            </a:r>
            <a:r>
              <a:rPr lang="da-DK" sz="2800" dirty="0" smtClean="0">
                <a:latin typeface="Garamond" panose="02020404030301010803" pitchFamily="18" charset="0"/>
              </a:rPr>
              <a:t>spist eller </a:t>
            </a:r>
            <a:r>
              <a:rPr lang="da-DK" sz="2800" dirty="0">
                <a:latin typeface="Garamond" panose="02020404030301010803" pitchFamily="18" charset="0"/>
              </a:rPr>
              <a:t>drukket og har haft høre- og </a:t>
            </a:r>
            <a:r>
              <a:rPr lang="da-DK" sz="2800" dirty="0" smtClean="0">
                <a:latin typeface="Garamond" panose="02020404030301010803" pitchFamily="18" charset="0"/>
              </a:rPr>
              <a:t>synshallucinationer.</a:t>
            </a:r>
          </a:p>
          <a:p>
            <a:pPr algn="ctr"/>
            <a:endParaRPr lang="da-DK" sz="2800" dirty="0">
              <a:latin typeface="Garamond" pitchFamily="18" charset="0"/>
            </a:endParaRP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Paroxetin</a:t>
            </a:r>
            <a:r>
              <a:rPr lang="da-DK" sz="2800" dirty="0" smtClean="0">
                <a:latin typeface="Garamond" panose="02020404030301010803" pitchFamily="18" charset="0"/>
              </a:rPr>
              <a:t> </a:t>
            </a:r>
            <a:r>
              <a:rPr lang="da-DK" sz="2800" dirty="0">
                <a:latin typeface="Garamond" panose="02020404030301010803" pitchFamily="18" charset="0"/>
              </a:rPr>
              <a:t>60 mg x </a:t>
            </a:r>
            <a:r>
              <a:rPr lang="da-DK" sz="2800" dirty="0" smtClean="0">
                <a:latin typeface="Garamond" panose="02020404030301010803" pitchFamily="18" charset="0"/>
              </a:rPr>
              <a:t>1</a:t>
            </a: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Nortriptylin</a:t>
            </a:r>
            <a:r>
              <a:rPr lang="da-DK" sz="2800" dirty="0">
                <a:latin typeface="Garamond" panose="02020404030301010803" pitchFamily="18" charset="0"/>
              </a:rPr>
              <a:t> </a:t>
            </a:r>
            <a:r>
              <a:rPr lang="da-DK" sz="2800" dirty="0" smtClean="0">
                <a:latin typeface="Garamond" panose="02020404030301010803" pitchFamily="18" charset="0"/>
              </a:rPr>
              <a:t>50 </a:t>
            </a:r>
            <a:r>
              <a:rPr lang="da-DK" sz="2800" dirty="0">
                <a:latin typeface="Garamond" panose="02020404030301010803" pitchFamily="18" charset="0"/>
              </a:rPr>
              <a:t>mg x </a:t>
            </a:r>
            <a:r>
              <a:rPr lang="da-DK" sz="2800" dirty="0" smtClean="0">
                <a:latin typeface="Garamond" panose="02020404030301010803" pitchFamily="18" charset="0"/>
              </a:rPr>
              <a:t>2</a:t>
            </a: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Enalapril</a:t>
            </a:r>
            <a:r>
              <a:rPr lang="da-DK" sz="2800" dirty="0" smtClean="0">
                <a:latin typeface="Garamond" panose="02020404030301010803" pitchFamily="18" charset="0"/>
              </a:rPr>
              <a:t> 10mg x 1</a:t>
            </a: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Centyl</a:t>
            </a:r>
            <a:r>
              <a:rPr lang="da-DK" sz="2800" dirty="0" smtClean="0">
                <a:latin typeface="Garamond" panose="02020404030301010803" pitchFamily="18" charset="0"/>
              </a:rPr>
              <a:t> 2,5mg x 1 </a:t>
            </a:r>
            <a:br>
              <a:rPr lang="da-DK" sz="2800" dirty="0" smtClean="0">
                <a:latin typeface="Garamond" panose="02020404030301010803" pitchFamily="18" charset="0"/>
              </a:rPr>
            </a:br>
            <a:r>
              <a:rPr lang="da-DK" sz="2800" dirty="0" smtClean="0">
                <a:latin typeface="Garamond" panose="02020404030301010803" pitchFamily="18" charset="0"/>
              </a:rPr>
              <a:t>Ingen yderligere </a:t>
            </a:r>
            <a:r>
              <a:rPr lang="sv-SE" sz="2800" dirty="0" smtClean="0">
                <a:latin typeface="Garamond" panose="02020404030301010803" pitchFamily="18" charset="0"/>
              </a:rPr>
              <a:t>medicinsk </a:t>
            </a:r>
            <a:r>
              <a:rPr lang="sv-SE" sz="2800" dirty="0">
                <a:latin typeface="Garamond" panose="02020404030301010803" pitchFamily="18" charset="0"/>
              </a:rPr>
              <a:t>behandling, ej heller </a:t>
            </a:r>
            <a:r>
              <a:rPr lang="sv-SE" sz="2800" dirty="0" smtClean="0">
                <a:latin typeface="Garamond" panose="02020404030301010803" pitchFamily="18" charset="0"/>
              </a:rPr>
              <a:t>naturmedicin </a:t>
            </a:r>
            <a:r>
              <a:rPr lang="da-DK" sz="2800" dirty="0" smtClean="0">
                <a:latin typeface="Garamond" panose="02020404030301010803" pitchFamily="18" charset="0"/>
              </a:rPr>
              <a:t>eller </a:t>
            </a:r>
            <a:r>
              <a:rPr lang="da-DK" sz="2800" dirty="0">
                <a:latin typeface="Garamond" panose="02020404030301010803" pitchFamily="18" charset="0"/>
              </a:rPr>
              <a:t>kosttilskud.</a:t>
            </a:r>
          </a:p>
        </p:txBody>
      </p:sp>
    </p:spTree>
    <p:extLst>
      <p:ext uri="{BB962C8B-B14F-4D97-AF65-F5344CB8AC3E}">
        <p14:creationId xmlns:p14="http://schemas.microsoft.com/office/powerpoint/2010/main" val="38691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41</a:t>
            </a:fld>
            <a:endParaRPr lang="da-DK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8391525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2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42</a:t>
            </a:fld>
            <a:endParaRPr lang="da-DK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2" y="404664"/>
            <a:ext cx="85725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43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395536" y="1400577"/>
            <a:ext cx="82702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Garamond" panose="02020404030301010803" pitchFamily="18" charset="0"/>
              </a:rPr>
              <a:t>En </a:t>
            </a:r>
            <a:r>
              <a:rPr lang="da-DK" sz="2800" dirty="0" smtClean="0">
                <a:latin typeface="Garamond" panose="02020404030301010803" pitchFamily="18" charset="0"/>
              </a:rPr>
              <a:t>mand på 72 </a:t>
            </a:r>
            <a:r>
              <a:rPr lang="da-DK" sz="2800" dirty="0">
                <a:latin typeface="Garamond" panose="02020404030301010803" pitchFamily="18" charset="0"/>
              </a:rPr>
              <a:t>år </a:t>
            </a:r>
            <a:r>
              <a:rPr lang="da-DK" sz="2800" dirty="0" smtClean="0">
                <a:latin typeface="Garamond" panose="02020404030301010803" pitchFamily="18" charset="0"/>
              </a:rPr>
              <a:t>kendt med depression, </a:t>
            </a:r>
            <a:r>
              <a:rPr lang="da-DK" sz="2800" dirty="0" err="1" smtClean="0">
                <a:latin typeface="Garamond" panose="02020404030301010803" pitchFamily="18" charset="0"/>
              </a:rPr>
              <a:t>afli</a:t>
            </a:r>
            <a:r>
              <a:rPr lang="da-DK" sz="2800" dirty="0" smtClean="0">
                <a:latin typeface="Garamond" panose="02020404030301010803" pitchFamily="18" charset="0"/>
              </a:rPr>
              <a:t> (</a:t>
            </a:r>
            <a:r>
              <a:rPr lang="da-DK" sz="2800" dirty="0" err="1" smtClean="0">
                <a:latin typeface="Garamond" panose="02020404030301010803" pitchFamily="18" charset="0"/>
              </a:rPr>
              <a:t>warfarin</a:t>
            </a:r>
            <a:r>
              <a:rPr lang="da-DK" sz="2800" dirty="0" smtClean="0">
                <a:latin typeface="Garamond" panose="02020404030301010803" pitchFamily="18" charset="0"/>
              </a:rPr>
              <a:t>-behandlet) og T2-diabetes indlægges via egen læge pga. blodigt opkast. INR måles ved indlæggelse til 7,2.</a:t>
            </a:r>
            <a:endParaRPr lang="da-DK" sz="2800" dirty="0">
              <a:latin typeface="Garamond" pitchFamily="18" charset="0"/>
            </a:endParaRPr>
          </a:p>
          <a:p>
            <a:pPr algn="ctr"/>
            <a:endParaRPr lang="da-DK" sz="2800" dirty="0" smtClean="0">
              <a:latin typeface="Garamond" panose="02020404030301010803" pitchFamily="18" charset="0"/>
            </a:endParaRPr>
          </a:p>
          <a:p>
            <a:pPr algn="ctr"/>
            <a:r>
              <a:rPr lang="da-DK" sz="2800" dirty="0" smtClean="0">
                <a:latin typeface="Garamond" panose="02020404030301010803" pitchFamily="18" charset="0"/>
              </a:rPr>
              <a:t>Nyligt </a:t>
            </a:r>
            <a:r>
              <a:rPr lang="da-DK" sz="2800" dirty="0" err="1" smtClean="0">
                <a:latin typeface="Garamond" pitchFamily="18" charset="0"/>
              </a:rPr>
              <a:t>opstartet</a:t>
            </a:r>
            <a:r>
              <a:rPr lang="da-DK" sz="2800" dirty="0" smtClean="0">
                <a:latin typeface="Garamond" pitchFamily="18" charset="0"/>
              </a:rPr>
              <a:t> </a:t>
            </a:r>
            <a:r>
              <a:rPr lang="da-DK" sz="2800" dirty="0" err="1" smtClean="0">
                <a:latin typeface="Garamond" pitchFamily="18" charset="0"/>
              </a:rPr>
              <a:t>ibuprofen</a:t>
            </a:r>
            <a:r>
              <a:rPr lang="da-DK" sz="2800" dirty="0" smtClean="0">
                <a:latin typeface="Garamond" pitchFamily="18" charset="0"/>
              </a:rPr>
              <a:t> 400mg x 3.</a:t>
            </a:r>
          </a:p>
          <a:p>
            <a:pPr algn="ctr"/>
            <a:endParaRPr lang="da-DK" sz="2800" dirty="0">
              <a:latin typeface="Garamond" pitchFamily="18" charset="0"/>
            </a:endParaRPr>
          </a:p>
          <a:p>
            <a:pPr algn="ctr"/>
            <a:r>
              <a:rPr lang="da-DK" sz="2800" dirty="0" smtClean="0">
                <a:latin typeface="Garamond" pitchFamily="18" charset="0"/>
              </a:rPr>
              <a:t>Lægen spørger om det kan være forklaringen?</a:t>
            </a:r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44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395536" y="1400577"/>
            <a:ext cx="8270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Garamond" panose="02020404030301010803" pitchFamily="18" charset="0"/>
              </a:rPr>
              <a:t>En </a:t>
            </a:r>
            <a:r>
              <a:rPr lang="da-DK" sz="2800" dirty="0" smtClean="0">
                <a:latin typeface="Garamond" panose="02020404030301010803" pitchFamily="18" charset="0"/>
              </a:rPr>
              <a:t>mand på 62 år indlagt med et mindre ikke-lægemiddelrelateret traume. </a:t>
            </a:r>
            <a:endParaRPr lang="da-DK" sz="2800" dirty="0">
              <a:latin typeface="Garamond" pitchFamily="18" charset="0"/>
            </a:endParaRPr>
          </a:p>
          <a:p>
            <a:pPr algn="ctr"/>
            <a:endParaRPr lang="da-DK" sz="2800" dirty="0" smtClean="0">
              <a:latin typeface="Garamond" panose="02020404030301010803" pitchFamily="18" charset="0"/>
            </a:endParaRP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Enalapril</a:t>
            </a:r>
            <a:r>
              <a:rPr lang="da-DK" sz="2800" dirty="0" smtClean="0">
                <a:latin typeface="Garamond" panose="02020404030301010803" pitchFamily="18" charset="0"/>
              </a:rPr>
              <a:t> 10mg x 1</a:t>
            </a: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Simvastatin</a:t>
            </a:r>
            <a:r>
              <a:rPr lang="da-DK" sz="2800" dirty="0" smtClean="0">
                <a:latin typeface="Garamond" panose="02020404030301010803" pitchFamily="18" charset="0"/>
              </a:rPr>
              <a:t> 40mg x 1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Metformin</a:t>
            </a:r>
            <a:r>
              <a:rPr lang="da-DK" sz="2800" dirty="0" smtClean="0">
                <a:latin typeface="Garamond" pitchFamily="18" charset="0"/>
              </a:rPr>
              <a:t> 850mg x 2 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Tramadol</a:t>
            </a:r>
            <a:r>
              <a:rPr lang="da-DK" sz="2800" dirty="0" smtClean="0">
                <a:latin typeface="Garamond" pitchFamily="18" charset="0"/>
              </a:rPr>
              <a:t> 50mg x 3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Amlodipin</a:t>
            </a:r>
            <a:r>
              <a:rPr lang="da-DK" sz="2800" dirty="0" smtClean="0">
                <a:latin typeface="Garamond" pitchFamily="18" charset="0"/>
              </a:rPr>
              <a:t> 10mg x 1</a:t>
            </a:r>
            <a:r>
              <a:rPr lang="da-DK" sz="2800" dirty="0">
                <a:latin typeface="Garamond" pitchFamily="18" charset="0"/>
              </a:rPr>
              <a:t/>
            </a:r>
            <a:br>
              <a:rPr lang="da-DK" sz="2800" dirty="0">
                <a:latin typeface="Garamond" pitchFamily="18" charset="0"/>
              </a:rPr>
            </a:br>
            <a:r>
              <a:rPr lang="da-DK" sz="2800" dirty="0" err="1" smtClean="0">
                <a:latin typeface="Garamond" pitchFamily="18" charset="0"/>
              </a:rPr>
              <a:t>Pinex</a:t>
            </a:r>
            <a:r>
              <a:rPr lang="da-DK" sz="2800" dirty="0" smtClean="0">
                <a:latin typeface="Garamond" pitchFamily="18" charset="0"/>
              </a:rPr>
              <a:t> 500mg x 2 x 4</a:t>
            </a:r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45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395536" y="1400577"/>
            <a:ext cx="8270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latin typeface="Garamond" panose="02020404030301010803" pitchFamily="18" charset="0"/>
              </a:rPr>
              <a:t>En </a:t>
            </a:r>
            <a:r>
              <a:rPr lang="da-DK" sz="2800" dirty="0" smtClean="0">
                <a:latin typeface="Garamond" panose="02020404030301010803" pitchFamily="18" charset="0"/>
              </a:rPr>
              <a:t>mand på 62 år indlagt med et mindre ikke-lægemiddelrelateret traume. </a:t>
            </a:r>
            <a:endParaRPr lang="da-DK" sz="2800" dirty="0">
              <a:latin typeface="Garamond" pitchFamily="18" charset="0"/>
            </a:endParaRPr>
          </a:p>
          <a:p>
            <a:pPr algn="ctr"/>
            <a:endParaRPr lang="da-DK" sz="2800" dirty="0" smtClean="0">
              <a:latin typeface="Garamond" panose="02020404030301010803" pitchFamily="18" charset="0"/>
            </a:endParaRP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Enalapril</a:t>
            </a:r>
            <a:r>
              <a:rPr lang="da-DK" sz="2800" dirty="0" smtClean="0">
                <a:latin typeface="Garamond" panose="02020404030301010803" pitchFamily="18" charset="0"/>
              </a:rPr>
              <a:t> 10mg x 1</a:t>
            </a:r>
          </a:p>
          <a:p>
            <a:pPr algn="ctr"/>
            <a:r>
              <a:rPr lang="da-DK" sz="2800" dirty="0" err="1" smtClean="0">
                <a:latin typeface="Garamond" panose="02020404030301010803" pitchFamily="18" charset="0"/>
              </a:rPr>
              <a:t>Simvastatin</a:t>
            </a:r>
            <a:r>
              <a:rPr lang="da-DK" sz="2800" dirty="0" smtClean="0">
                <a:latin typeface="Garamond" panose="02020404030301010803" pitchFamily="18" charset="0"/>
              </a:rPr>
              <a:t> 40mg x 1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Metformin</a:t>
            </a:r>
            <a:r>
              <a:rPr lang="da-DK" sz="2800" dirty="0" smtClean="0">
                <a:latin typeface="Garamond" pitchFamily="18" charset="0"/>
              </a:rPr>
              <a:t> 850mg x 2 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Tramadol</a:t>
            </a:r>
            <a:r>
              <a:rPr lang="da-DK" sz="2800" dirty="0" smtClean="0">
                <a:latin typeface="Garamond" pitchFamily="18" charset="0"/>
              </a:rPr>
              <a:t> 50mg x 3</a:t>
            </a:r>
          </a:p>
          <a:p>
            <a:pPr algn="ctr"/>
            <a:r>
              <a:rPr lang="da-DK" sz="2800" dirty="0" err="1" smtClean="0">
                <a:latin typeface="Garamond" pitchFamily="18" charset="0"/>
              </a:rPr>
              <a:t>Verapamil</a:t>
            </a:r>
            <a:r>
              <a:rPr lang="da-DK" sz="2800" dirty="0" smtClean="0">
                <a:latin typeface="Garamond" pitchFamily="18" charset="0"/>
              </a:rPr>
              <a:t> R 200mg x 2</a:t>
            </a:r>
            <a:r>
              <a:rPr lang="da-DK" sz="2800" dirty="0">
                <a:latin typeface="Garamond" pitchFamily="18" charset="0"/>
              </a:rPr>
              <a:t/>
            </a:r>
            <a:br>
              <a:rPr lang="da-DK" sz="2800" dirty="0">
                <a:latin typeface="Garamond" pitchFamily="18" charset="0"/>
              </a:rPr>
            </a:br>
            <a:r>
              <a:rPr lang="da-DK" sz="2800" dirty="0" err="1" smtClean="0">
                <a:latin typeface="Garamond" pitchFamily="18" charset="0"/>
              </a:rPr>
              <a:t>Pinex</a:t>
            </a:r>
            <a:r>
              <a:rPr lang="da-DK" sz="2800" dirty="0" smtClean="0">
                <a:latin typeface="Garamond" pitchFamily="18" charset="0"/>
              </a:rPr>
              <a:t> 500mg x 2 x 4</a:t>
            </a:r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latin typeface="Garamond" panose="02020404030301010803" pitchFamily="18" charset="0"/>
              </a:rPr>
              <a:t>Hvor skal man forvente ballade?</a:t>
            </a:r>
            <a:endParaRPr lang="da-DK" b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46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796660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Snævert terapeutisk interval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Drastiske konsekvenser af over- eller underbehandling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”Monoenzymatisk elimination”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a-DK" sz="2800" dirty="0" smtClean="0">
                <a:latin typeface="Garamond" pitchFamily="18" charset="0"/>
              </a:rPr>
              <a:t> Konsensus mellem kilder</a:t>
            </a:r>
          </a:p>
          <a:p>
            <a:endParaRPr lang="da-DK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altLang="da-DK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da-DK" dirty="0" smtClean="0">
              <a:latin typeface="Garamond" panose="02020404030301010803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>
              <a:latin typeface="Garamond" panose="02020404030301010803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 smtClean="0">
              <a:latin typeface="Garamond" panose="02020404030301010803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>
              <a:latin typeface="Garamond" panose="02020404030301010803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 smtClean="0">
              <a:latin typeface="Garamond" panose="02020404030301010803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da-DK" dirty="0">
              <a:latin typeface="Garamond" panose="02020404030301010803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da-DK" sz="3000" dirty="0">
                <a:latin typeface="Garamond" panose="02020404030301010803" pitchFamily="18" charset="0"/>
              </a:rPr>
              <a:t>Anton Pottegård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da-DK" sz="3000" dirty="0">
                <a:latin typeface="Garamond" panose="02020404030301010803" pitchFamily="18" charset="0"/>
              </a:rPr>
              <a:t>apottegaard@health.sdu.dk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da-DK" sz="3000" dirty="0">
                <a:latin typeface="Garamond" panose="02020404030301010803" pitchFamily="18" charset="0"/>
              </a:rPr>
              <a:t>www.antonpottegaard.dk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B131A-6364-4567-A101-C1F2F665B206}" type="slidenum">
              <a:rPr lang="da-DK" smtClean="0"/>
              <a:pPr>
                <a:defRPr/>
              </a:pPr>
              <a:t>47</a:t>
            </a:fld>
            <a:endParaRPr lang="da-DK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23913"/>
            <a:ext cx="348932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da-DK" b="1" dirty="0" smtClean="0">
                <a:latin typeface="Garamond" panose="02020404030301010803" pitchFamily="18" charset="0"/>
              </a:rPr>
              <a:t>Relevante </a:t>
            </a:r>
            <a:r>
              <a:rPr lang="da-DK" b="1" smtClean="0">
                <a:latin typeface="Garamond" panose="02020404030301010803" pitchFamily="18" charset="0"/>
              </a:rPr>
              <a:t>og praktiske interaktioner</a:t>
            </a:r>
            <a:endParaRPr lang="da-DK" sz="2000" b="1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>
                <a:latin typeface="Garamond" panose="02020404030301010803" pitchFamily="18" charset="0"/>
              </a:rPr>
              <a:t>Anton Pottegård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Klinisk farmaceut, ph.d.</a:t>
            </a:r>
          </a:p>
          <a:p>
            <a:r>
              <a:rPr lang="da-DK" dirty="0" smtClean="0">
                <a:latin typeface="Garamond" panose="02020404030301010803" pitchFamily="18" charset="0"/>
              </a:rPr>
              <a:t>Syddansk Universitet </a:t>
            </a:r>
          </a:p>
          <a:p>
            <a:r>
              <a:rPr lang="da-DK" dirty="0">
                <a:latin typeface="Garamond" panose="02020404030301010803" pitchFamily="18" charset="0"/>
              </a:rPr>
              <a:t> </a:t>
            </a:r>
            <a:endParaRPr lang="da-DK" dirty="0" smtClean="0">
              <a:latin typeface="Garamond" panose="02020404030301010803" pitchFamily="18" charset="0"/>
            </a:endParaRPr>
          </a:p>
          <a:p>
            <a:endParaRPr lang="da-DK" dirty="0" smtClean="0">
              <a:latin typeface="Garamond" panose="02020404030301010803" pitchFamily="18" charset="0"/>
            </a:endParaRPr>
          </a:p>
          <a:p>
            <a:endParaRPr lang="da-DK" dirty="0" smtClean="0">
              <a:latin typeface="Garamond" panose="02020404030301010803" pitchFamily="18" charset="0"/>
            </a:endParaRPr>
          </a:p>
        </p:txBody>
      </p:sp>
      <p:pic>
        <p:nvPicPr>
          <p:cNvPr id="19458" name="Picture 2" descr="http://home-care-indianapolis.carebuzz.com/files/2009/10/senior-pi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363" y="2099973"/>
            <a:ext cx="2324758" cy="2177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5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34820" name="Picture 4" descr="http://www.apotekeren.dk/Files/Billeder/Ecom/Produkter/802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4608512" cy="4608512"/>
          </a:xfrm>
          <a:prstGeom prst="rect">
            <a:avLst/>
          </a:prstGeom>
          <a:noFill/>
        </p:spPr>
      </p:pic>
      <p:pic>
        <p:nvPicPr>
          <p:cNvPr id="34818" name="Picture 2" descr="http://www.inetapotek.dk/fotos/133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388843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1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55298" name="Picture 2" descr="http://www.generationword.com/jerusalem101-photos/2010/orth-jew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39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6" y="257994"/>
            <a:ext cx="7536110" cy="85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" y="332656"/>
            <a:ext cx="7381875" cy="766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øjrepil 3"/>
          <p:cNvSpPr/>
          <p:nvPr/>
        </p:nvSpPr>
        <p:spPr>
          <a:xfrm rot="19737948">
            <a:off x="3072759" y="2573566"/>
            <a:ext cx="97160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 rot="19737948">
            <a:off x="5521032" y="2573565"/>
            <a:ext cx="97160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1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658</Words>
  <Application>Microsoft Office PowerPoint</Application>
  <PresentationFormat>Skærmshow (4:3)</PresentationFormat>
  <Paragraphs>199</Paragraphs>
  <Slides>47</Slides>
  <Notes>37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3" baseType="lpstr">
      <vt:lpstr>Arial</vt:lpstr>
      <vt:lpstr>Calibri</vt:lpstr>
      <vt:lpstr>Garamond</vt:lpstr>
      <vt:lpstr>Times New Roman</vt:lpstr>
      <vt:lpstr>Kontortema</vt:lpstr>
      <vt:lpstr>Chart</vt:lpstr>
      <vt:lpstr>Interaktioner</vt:lpstr>
      <vt:lpstr>DISCLAIMER!</vt:lpstr>
      <vt:lpstr>DISCLAIMER!</vt:lpstr>
      <vt:lpstr>DISCLAIMER!</vt:lpstr>
      <vt:lpstr>Relevante og praktiske interaktioner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Og hva’ så!?</vt:lpstr>
      <vt:lpstr>PowerPoint-præsentation</vt:lpstr>
      <vt:lpstr>PowerPoint-præsentation</vt:lpstr>
      <vt:lpstr>PowerPoint-præsentation</vt:lpstr>
      <vt:lpstr>Hvor skal man forvente ballade?</vt:lpstr>
      <vt:lpstr>Hvor skal man forvente ballade?</vt:lpstr>
      <vt:lpstr>PowerPoint-præsentation</vt:lpstr>
      <vt:lpstr>PowerPoint-præsentation</vt:lpstr>
      <vt:lpstr>Øvrige kandidater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 skal man forvente ballade?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Hvor skal man forvente ballade?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</dc:title>
  <dc:creator>Anton Pottegård</dc:creator>
  <cp:lastModifiedBy>Anton Pottegård</cp:lastModifiedBy>
  <cp:revision>74</cp:revision>
  <dcterms:created xsi:type="dcterms:W3CDTF">2013-10-01T11:28:26Z</dcterms:created>
  <dcterms:modified xsi:type="dcterms:W3CDTF">2015-11-18T05:59:17Z</dcterms:modified>
</cp:coreProperties>
</file>